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9" r:id="rId7"/>
    <p:sldId id="261" r:id="rId8"/>
    <p:sldId id="267" r:id="rId9"/>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2784" y="96"/>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10/22/2020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phylogeny-based analysis of bioactive metabolites in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multiple species with significant medicinal potential</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 </a:t>
            </a:r>
            <a:r>
              <a:rPr lang="en-US" sz="1000" dirty="0">
                <a:latin typeface="Arial" panose="020B0604020202020204" pitchFamily="34" charset="0"/>
                <a:cs typeface="Arial" panose="020B0604020202020204" pitchFamily="34" charset="0"/>
              </a:rPr>
              <a:t>Maximum likelihood phylogenetic tree inferred from 3 chloroplast genome regions for 51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and 1 outgroup</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To facilitate downstream analysis, the tree is subdivided 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DD930520-8CE4-4943-B6D2-4C1E575D7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70" y="102833"/>
            <a:ext cx="3306139" cy="8267683"/>
          </a:xfrm>
          <a:prstGeom prst="rect">
            <a:avLst/>
          </a:prstGeom>
        </p:spPr>
      </p:pic>
      <p:pic>
        <p:nvPicPr>
          <p:cNvPr id="7" name="Picture 6" descr="Chart, scatter chart&#10;&#10;Description automatically generated">
            <a:extLst>
              <a:ext uri="{FF2B5EF4-FFF2-40B4-BE49-F238E27FC236}">
                <a16:creationId xmlns:a16="http://schemas.microsoft.com/office/drawing/2014/main" id="{3834ACA1-B766-415F-8D3E-579B1CF87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628" y="4234384"/>
            <a:ext cx="3807501" cy="4079465"/>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FFD1BD75-ABE7-464C-AE61-5A6A0101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511" y="274456"/>
            <a:ext cx="3887618" cy="3887618"/>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427184"/>
            <a:ext cx="7772400"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 </a:t>
            </a:r>
            <a:r>
              <a:rPr lang="en-US" sz="1000" dirty="0">
                <a:latin typeface="Arial" panose="020B0604020202020204" pitchFamily="34" charset="0"/>
                <a:cs typeface="Arial" panose="020B0604020202020204" pitchFamily="34" charset="0"/>
              </a:rPr>
              <a:t>Aerial metabolite concentrations measured with High Performance Liquid Chromatography (HPLC) compared to phylogeny for 76 species of </a:t>
            </a:r>
            <a:r>
              <a:rPr lang="en-US" sz="1000" i="1" dirty="0">
                <a:latin typeface="Arial" panose="020B0604020202020204" pitchFamily="34" charset="0"/>
                <a:cs typeface="Arial" panose="020B0604020202020204" pitchFamily="34" charset="0"/>
              </a:rPr>
              <a:t>Scutellaria</a:t>
            </a:r>
            <a:r>
              <a:rPr lang="en-US" sz="1000" dirty="0">
                <a:latin typeface="Arial" panose="020B0604020202020204" pitchFamily="34" charset="0"/>
                <a:cs typeface="Arial" panose="020B0604020202020204" pitchFamily="34" charset="0"/>
              </a:rPr>
              <a:t>. (A) Heatmap of collected data. Data is shown in units of µmol/g fresh weight. Fresh weight of herbarium samples was estimated by multiplying their dry weight by a factor of 10. Species for which fresh tissue was used are indicated by an asterisk on the right side of the heatmap. Samples for all other species were prepared from herbarium vouchers. Colored circles next to species names indicate phylogenetic clade, as shown in Figure 1. An empty circle indicates that the species was not included in the tree from Figure 1. (B) Multiple </a:t>
            </a:r>
            <a:r>
              <a:rPr lang="en-US" sz="1000" dirty="0" err="1">
                <a:latin typeface="Arial" panose="020B0604020202020204" pitchFamily="34" charset="0"/>
                <a:cs typeface="Arial" panose="020B0604020202020204" pitchFamily="34" charset="0"/>
              </a:rPr>
              <a:t>Correspondance</a:t>
            </a:r>
            <a:r>
              <a:rPr lang="en-US" sz="1000" dirty="0">
                <a:latin typeface="Arial" panose="020B0604020202020204" pitchFamily="34" charset="0"/>
                <a:cs typeface="Arial" panose="020B0604020202020204" pitchFamily="34" charset="0"/>
              </a:rPr>
              <a:t> Analysis (MCA) individual results with overlaid 80% confidence ellipses generated from binarized metabolite data. Each colored circle represent a species, and the color of the circle represents </a:t>
            </a:r>
            <a:r>
              <a:rPr lang="en-US" sz="1000" dirty="0" err="1">
                <a:latin typeface="Arial" panose="020B0604020202020204" pitchFamily="34" charset="0"/>
                <a:cs typeface="Arial" panose="020B0604020202020204" pitchFamily="34" charset="0"/>
              </a:rPr>
              <a:t>phylogenentic</a:t>
            </a:r>
            <a:r>
              <a:rPr lang="en-US" sz="1000" dirty="0">
                <a:latin typeface="Arial" panose="020B0604020202020204" pitchFamily="34" charset="0"/>
                <a:cs typeface="Arial" panose="020B0604020202020204" pitchFamily="34" charset="0"/>
              </a:rPr>
              <a:t> clade, as shown in Figure 1. The percentage of total variance explained by each principal component is shown next to each axis title. (C) Variable loadings from MCA. Each variable represents the </a:t>
            </a:r>
            <a:r>
              <a:rPr lang="en-US" sz="1000" dirty="0" err="1">
                <a:latin typeface="Arial" panose="020B0604020202020204" pitchFamily="34" charset="0"/>
                <a:cs typeface="Arial" panose="020B0604020202020204" pitchFamily="34" charset="0"/>
              </a:rPr>
              <a:t>prescence</a:t>
            </a:r>
            <a:r>
              <a:rPr lang="en-US" sz="1000" dirty="0">
                <a:latin typeface="Arial" panose="020B0604020202020204" pitchFamily="34" charset="0"/>
                <a:cs typeface="Arial" panose="020B0604020202020204" pitchFamily="34" charset="0"/>
              </a:rPr>
              <a:t> (indicated with “TRUE) or absence (indicated with “FALSE) of a metabolite, and are color-coded according to metabolite class.</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089764"/>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 </a:t>
            </a:r>
            <a:r>
              <a:rPr lang="en-US" sz="1000" dirty="0">
                <a:latin typeface="Arial" panose="020B0604020202020204" pitchFamily="34" charset="0"/>
                <a:cs typeface="Arial" panose="020B0604020202020204" pitchFamily="34" charset="0"/>
              </a:rPr>
              <a:t>Representative images of 14 species of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selected for additional metabolite and genome size profiling. Scale bar in bottom left of images represents a length of 5 cm. Images without a scale bar did not have a ruler included in the image. Colored circles next to species names indicate the clade which the species belongs to, as indicated in Figure 1.</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 </a:t>
            </a:r>
            <a:r>
              <a:rPr lang="en-US" sz="1000" dirty="0">
                <a:latin typeface="Arial" panose="020B0604020202020204" pitchFamily="34" charset="0"/>
                <a:cs typeface="Arial" panose="020B0604020202020204" pitchFamily="34" charset="0"/>
              </a:rPr>
              <a:t>Organ-specific metabolite data collected 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Data is shown in units of µmol/g fresh weight. Species on x-axis are ordered based on phylogenetic relationship determined from chloroplast genome data, and colored circles next to species names indicate phylogenetic clade, as shown in Figure 1. An empty circle indicates that the species was not included in the tree from Figure 1.</a:t>
            </a:r>
            <a:endParaRPr lang="en-US" sz="1000" b="1" dirty="0">
              <a:latin typeface="Arial" panose="020B0604020202020204" pitchFamily="34" charset="0"/>
              <a:cs typeface="Arial" panose="020B0604020202020204" pitchFamily="34" charset="0"/>
            </a:endParaRPr>
          </a:p>
        </p:txBody>
      </p:sp>
      <p:pic>
        <p:nvPicPr>
          <p:cNvPr id="13" name="Picture 12" descr="Chart, bar chart&#10;&#10;Description automatically generated">
            <a:extLst>
              <a:ext uri="{FF2B5EF4-FFF2-40B4-BE49-F238E27FC236}">
                <a16:creationId xmlns:a16="http://schemas.microsoft.com/office/drawing/2014/main" id="{35AAF3D6-B532-439E-80F3-8D83656BDC34}"/>
              </a:ext>
            </a:extLst>
          </p:cNvPr>
          <p:cNvPicPr>
            <a:picLocks noChangeAspect="1"/>
          </p:cNvPicPr>
          <p:nvPr/>
        </p:nvPicPr>
        <p:blipFill rotWithShape="1">
          <a:blip r:embed="rId2">
            <a:extLst>
              <a:ext uri="{28A0092B-C50C-407E-A947-70E740481C1C}">
                <a14:useLocalDpi xmlns:a14="http://schemas.microsoft.com/office/drawing/2010/main" val="0"/>
              </a:ext>
            </a:extLst>
          </a:blip>
          <a:srcRect b="46365"/>
          <a:stretch/>
        </p:blipFill>
        <p:spPr>
          <a:xfrm>
            <a:off x="643348" y="208829"/>
            <a:ext cx="5392736" cy="2437654"/>
          </a:xfrm>
          <a:prstGeom prst="rect">
            <a:avLst/>
          </a:prstGeom>
        </p:spPr>
      </p:pic>
      <p:pic>
        <p:nvPicPr>
          <p:cNvPr id="16" name="Picture 15" descr="Chart&#10;&#10;Description automatically generated">
            <a:extLst>
              <a:ext uri="{FF2B5EF4-FFF2-40B4-BE49-F238E27FC236}">
                <a16:creationId xmlns:a16="http://schemas.microsoft.com/office/drawing/2014/main" id="{C41F73B7-7ED7-40B9-AA15-926367D727F1}"/>
              </a:ext>
            </a:extLst>
          </p:cNvPr>
          <p:cNvPicPr>
            <a:picLocks noChangeAspect="1"/>
          </p:cNvPicPr>
          <p:nvPr/>
        </p:nvPicPr>
        <p:blipFill rotWithShape="1">
          <a:blip r:embed="rId3">
            <a:extLst>
              <a:ext uri="{28A0092B-C50C-407E-A947-70E740481C1C}">
                <a14:useLocalDpi xmlns:a14="http://schemas.microsoft.com/office/drawing/2010/main" val="0"/>
              </a:ext>
            </a:extLst>
          </a:blip>
          <a:srcRect b="10214"/>
          <a:stretch/>
        </p:blipFill>
        <p:spPr>
          <a:xfrm>
            <a:off x="581347" y="5182876"/>
            <a:ext cx="5454737" cy="4080622"/>
          </a:xfrm>
          <a:prstGeom prst="rect">
            <a:avLst/>
          </a:prstGeom>
        </p:spPr>
      </p:pic>
      <p:pic>
        <p:nvPicPr>
          <p:cNvPr id="18" name="Picture 17" descr="Chart&#10;&#10;Description automatically generated">
            <a:extLst>
              <a:ext uri="{FF2B5EF4-FFF2-40B4-BE49-F238E27FC236}">
                <a16:creationId xmlns:a16="http://schemas.microsoft.com/office/drawing/2014/main" id="{17D1F71B-5FAE-4EF0-97E3-3013FA06E9DD}"/>
              </a:ext>
            </a:extLst>
          </p:cNvPr>
          <p:cNvPicPr>
            <a:picLocks noChangeAspect="1"/>
          </p:cNvPicPr>
          <p:nvPr/>
        </p:nvPicPr>
        <p:blipFill rotWithShape="1">
          <a:blip r:embed="rId4">
            <a:extLst>
              <a:ext uri="{28A0092B-C50C-407E-A947-70E740481C1C}">
                <a14:useLocalDpi xmlns:a14="http://schemas.microsoft.com/office/drawing/2010/main" val="0"/>
              </a:ext>
            </a:extLst>
          </a:blip>
          <a:srcRect b="46365"/>
          <a:stretch/>
        </p:blipFill>
        <p:spPr>
          <a:xfrm>
            <a:off x="643348" y="2695852"/>
            <a:ext cx="5392736" cy="2437654"/>
          </a:xfrm>
          <a:prstGeom prst="rect">
            <a:avLst/>
          </a:prstGeom>
        </p:spPr>
      </p:pic>
      <p:pic>
        <p:nvPicPr>
          <p:cNvPr id="3" name="Picture 2" descr="A picture containing timeline&#10;&#10;Description automatically generated">
            <a:extLst>
              <a:ext uri="{FF2B5EF4-FFF2-40B4-BE49-F238E27FC236}">
                <a16:creationId xmlns:a16="http://schemas.microsoft.com/office/drawing/2014/main" id="{0A12B1CF-C397-41F9-BCF8-813BF1992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084" y="2241106"/>
            <a:ext cx="1544837" cy="3347147"/>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FDED5DB-707F-40A4-B887-231DE408A25E}"/>
              </a:ext>
            </a:extLst>
          </p:cNvPr>
          <p:cNvSpPr txBox="1"/>
          <p:nvPr/>
        </p:nvSpPr>
        <p:spPr>
          <a:xfrm>
            <a:off x="0" y="9196574"/>
            <a:ext cx="7772400"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 </a:t>
            </a:r>
            <a:r>
              <a:rPr lang="en-US" sz="1000" dirty="0">
                <a:latin typeface="Arial" panose="020B0604020202020204" pitchFamily="34" charset="0"/>
                <a:cs typeface="Arial" panose="020B0604020202020204" pitchFamily="34" charset="0"/>
              </a:rPr>
              <a:t>Organ-specific </a:t>
            </a:r>
            <a:r>
              <a:rPr lang="en-US" sz="1000" dirty="0" err="1">
                <a:latin typeface="Arial" panose="020B0604020202020204" pitchFamily="34" charset="0"/>
                <a:cs typeface="Arial" panose="020B0604020202020204" pitchFamily="34" charset="0"/>
              </a:rPr>
              <a:t>oroxylinA</a:t>
            </a:r>
            <a:r>
              <a:rPr lang="en-US" sz="1000" dirty="0">
                <a:latin typeface="Arial" panose="020B0604020202020204" pitchFamily="34" charset="0"/>
                <a:cs typeface="Arial" panose="020B0604020202020204" pitchFamily="34" charset="0"/>
              </a:rPr>
              <a:t> (bottom) and </a:t>
            </a:r>
            <a:r>
              <a:rPr lang="en-US" sz="1000" dirty="0" err="1">
                <a:latin typeface="Arial" panose="020B0604020202020204" pitchFamily="34" charset="0"/>
                <a:cs typeface="Arial" panose="020B0604020202020204" pitchFamily="34" charset="0"/>
              </a:rPr>
              <a:t>oroxyloside</a:t>
            </a:r>
            <a:r>
              <a:rPr lang="en-US" sz="1000" dirty="0">
                <a:latin typeface="Arial" panose="020B0604020202020204" pitchFamily="34" charset="0"/>
                <a:cs typeface="Arial" panose="020B0604020202020204" pitchFamily="34" charset="0"/>
              </a:rPr>
              <a:t> (top) concentrations in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as determined via High Performance Liquid Chromatography (HPLC). Data is shown in units of µmol/g fresh weight. Concentrations were averaged from tissue samples taken from 3 biological replicates, and error bars represent standard error. Species are ordered based on phylogenetic relationship determined from chloroplast genome data, and colored circles next to species names indicate phylogenetic clade, as shown in Figure 1. An empty circle indicates that the species was not included in the tree from Figure 1.</a:t>
            </a:r>
          </a:p>
        </p:txBody>
      </p:sp>
      <p:pic>
        <p:nvPicPr>
          <p:cNvPr id="3" name="Picture 2" descr="Chart&#10;&#10;Description automatically generated">
            <a:extLst>
              <a:ext uri="{FF2B5EF4-FFF2-40B4-BE49-F238E27FC236}">
                <a16:creationId xmlns:a16="http://schemas.microsoft.com/office/drawing/2014/main" id="{A26A8261-9173-4057-9FD3-7CEF4A762531}"/>
              </a:ext>
            </a:extLst>
          </p:cNvPr>
          <p:cNvPicPr>
            <a:picLocks noChangeAspect="1"/>
          </p:cNvPicPr>
          <p:nvPr/>
        </p:nvPicPr>
        <p:blipFill rotWithShape="1">
          <a:blip r:embed="rId2">
            <a:extLst>
              <a:ext uri="{28A0092B-C50C-407E-A947-70E740481C1C}">
                <a14:useLocalDpi xmlns:a14="http://schemas.microsoft.com/office/drawing/2010/main" val="0"/>
              </a:ext>
            </a:extLst>
          </a:blip>
          <a:srcRect b="34628"/>
          <a:stretch/>
        </p:blipFill>
        <p:spPr>
          <a:xfrm>
            <a:off x="1207478" y="1527164"/>
            <a:ext cx="4974122" cy="2601802"/>
          </a:xfrm>
          <a:prstGeom prst="rect">
            <a:avLst/>
          </a:prstGeom>
        </p:spPr>
      </p:pic>
      <p:pic>
        <p:nvPicPr>
          <p:cNvPr id="5" name="Picture 4" descr="Chart, waterfall chart&#10;&#10;Description automatically generated">
            <a:extLst>
              <a:ext uri="{FF2B5EF4-FFF2-40B4-BE49-F238E27FC236}">
                <a16:creationId xmlns:a16="http://schemas.microsoft.com/office/drawing/2014/main" id="{E7DFF7EC-9A86-4A2B-B594-D6615511BFB9}"/>
              </a:ext>
            </a:extLst>
          </p:cNvPr>
          <p:cNvPicPr>
            <a:picLocks noChangeAspect="1"/>
          </p:cNvPicPr>
          <p:nvPr/>
        </p:nvPicPr>
        <p:blipFill rotWithShape="1">
          <a:blip r:embed="rId3">
            <a:extLst>
              <a:ext uri="{28A0092B-C50C-407E-A947-70E740481C1C}">
                <a14:useLocalDpi xmlns:a14="http://schemas.microsoft.com/office/drawing/2010/main" val="0"/>
              </a:ext>
            </a:extLst>
          </a:blip>
          <a:srcRect t="6395"/>
          <a:stretch/>
        </p:blipFill>
        <p:spPr>
          <a:xfrm>
            <a:off x="1207478" y="4128966"/>
            <a:ext cx="4974122" cy="3725496"/>
          </a:xfrm>
          <a:prstGeom prst="rect">
            <a:avLst/>
          </a:prstGeom>
        </p:spPr>
      </p:pic>
    </p:spTree>
    <p:extLst>
      <p:ext uri="{BB962C8B-B14F-4D97-AF65-F5344CB8AC3E}">
        <p14:creationId xmlns:p14="http://schemas.microsoft.com/office/powerpoint/2010/main" val="3331191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dirty="0">
                <a:latin typeface="Arial" panose="020B0604020202020204" pitchFamily="34" charset="0"/>
                <a:cs typeface="Arial" panose="020B0604020202020204" pitchFamily="34" charset="0"/>
              </a:rPr>
              <a:t>Genome size and chromosome number data for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wrightii</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was not included in the flow cytometry procedure, and neither genome size nor chromosome data has been published. Cell 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426749478"/>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 0.03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0.52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0.03</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0.44 ± 0.01</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a:latin typeface="Arial" panose="020B0604020202020204" pitchFamily="34" charset="0"/>
                          <a:cs typeface="Arial" panose="020B0604020202020204" pitchFamily="34" charset="0"/>
                        </a:rPr>
                        <a:t>0.85 ± 0.02</a:t>
                      </a:r>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 ± 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 ± 0.01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 ± 0.02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0.38 ± 0.02</a:t>
                      </a:r>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Table S1.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5721</TotalTime>
  <Words>2789</Words>
  <Application>Microsoft Office PowerPoint</Application>
  <PresentationFormat>Custom</PresentationFormat>
  <Paragraphs>566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A phylogeny-based analysis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141</cp:revision>
  <dcterms:created xsi:type="dcterms:W3CDTF">2020-05-26T19:49:14Z</dcterms:created>
  <dcterms:modified xsi:type="dcterms:W3CDTF">2020-10-22T14:25:58Z</dcterms:modified>
</cp:coreProperties>
</file>